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7" r:id="rId4"/>
    <p:sldId id="278" r:id="rId5"/>
    <p:sldId id="277" r:id="rId6"/>
    <p:sldId id="279" r:id="rId7"/>
    <p:sldId id="281" r:id="rId8"/>
    <p:sldId id="280" r:id="rId9"/>
    <p:sldId id="282" r:id="rId10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34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2" d="100"/>
          <a:sy n="102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ABABEB-7F46-4CDF-822A-459730126C1F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25E7AB1-4B9D-4284-A386-648AE7F204E3}">
      <dgm:prSet/>
      <dgm:spPr/>
      <dgm:t>
        <a:bodyPr/>
        <a:lstStyle/>
        <a:p>
          <a:r>
            <a:rPr lang="en-US" dirty="0"/>
            <a:t>Bioinformatics is a multidisciplinary field (bio, cs, stat) </a:t>
          </a:r>
        </a:p>
      </dgm:t>
    </dgm:pt>
    <dgm:pt modelId="{60B69E5D-3AEE-4D32-9DC5-1F207E67986D}" type="parTrans" cxnId="{2EC8020A-F2FA-4A2F-926C-568BD8C9AB00}">
      <dgm:prSet/>
      <dgm:spPr/>
      <dgm:t>
        <a:bodyPr/>
        <a:lstStyle/>
        <a:p>
          <a:endParaRPr lang="en-US"/>
        </a:p>
      </dgm:t>
    </dgm:pt>
    <dgm:pt modelId="{CDAA9EEC-3518-4E8E-90FC-0AB16DC24EF4}" type="sibTrans" cxnId="{2EC8020A-F2FA-4A2F-926C-568BD8C9AB00}">
      <dgm:prSet/>
      <dgm:spPr/>
      <dgm:t>
        <a:bodyPr/>
        <a:lstStyle/>
        <a:p>
          <a:endParaRPr lang="en-US"/>
        </a:p>
      </dgm:t>
    </dgm:pt>
    <dgm:pt modelId="{72CCCA6B-BFF4-462F-96D2-39168F09071F}">
      <dgm:prSet/>
      <dgm:spPr/>
      <dgm:t>
        <a:bodyPr/>
        <a:lstStyle/>
        <a:p>
          <a:r>
            <a:rPr lang="en-US"/>
            <a:t>It covers various domains and applications </a:t>
          </a:r>
        </a:p>
      </dgm:t>
    </dgm:pt>
    <dgm:pt modelId="{9E416259-4FD8-4BC7-BFAE-3330EF95A384}" type="parTrans" cxnId="{CABC3E3F-6EAE-48DE-B30A-DA5E00BF7987}">
      <dgm:prSet/>
      <dgm:spPr/>
      <dgm:t>
        <a:bodyPr/>
        <a:lstStyle/>
        <a:p>
          <a:endParaRPr lang="en-US"/>
        </a:p>
      </dgm:t>
    </dgm:pt>
    <dgm:pt modelId="{2824EAAA-F7F1-43E3-892D-7104BE4AD8FF}" type="sibTrans" cxnId="{CABC3E3F-6EAE-48DE-B30A-DA5E00BF7987}">
      <dgm:prSet/>
      <dgm:spPr/>
      <dgm:t>
        <a:bodyPr/>
        <a:lstStyle/>
        <a:p>
          <a:endParaRPr lang="en-US"/>
        </a:p>
      </dgm:t>
    </dgm:pt>
    <dgm:pt modelId="{D7DBC6D2-A1D7-446C-9BFC-E8B3EF98AAFB}">
      <dgm:prSet/>
      <dgm:spPr/>
      <dgm:t>
        <a:bodyPr/>
        <a:lstStyle/>
        <a:p>
          <a:r>
            <a:rPr lang="en-US"/>
            <a:t>Linux command line (pwd, mkdir, ls, cd, nano, wc, etc)</a:t>
          </a:r>
        </a:p>
      </dgm:t>
    </dgm:pt>
    <dgm:pt modelId="{41414158-2620-4A41-B133-C8C473A64D97}" type="parTrans" cxnId="{337C3378-2350-4827-B642-D7CAB9FE333E}">
      <dgm:prSet/>
      <dgm:spPr/>
      <dgm:t>
        <a:bodyPr/>
        <a:lstStyle/>
        <a:p>
          <a:endParaRPr lang="en-US"/>
        </a:p>
      </dgm:t>
    </dgm:pt>
    <dgm:pt modelId="{8A676FA3-48FF-49A3-9674-BEAC9AF4C622}" type="sibTrans" cxnId="{337C3378-2350-4827-B642-D7CAB9FE333E}">
      <dgm:prSet/>
      <dgm:spPr/>
      <dgm:t>
        <a:bodyPr/>
        <a:lstStyle/>
        <a:p>
          <a:endParaRPr lang="en-US"/>
        </a:p>
      </dgm:t>
    </dgm:pt>
    <dgm:pt modelId="{FE6B03C4-CE47-49A4-9E92-AD3198FE399E}">
      <dgm:prSet/>
      <dgm:spPr/>
      <dgm:t>
        <a:bodyPr/>
        <a:lstStyle/>
        <a:p>
          <a:r>
            <a:rPr lang="en-US" dirty="0"/>
            <a:t>File formats (</a:t>
          </a:r>
          <a:r>
            <a:rPr lang="en-US" dirty="0" err="1"/>
            <a:t>fasta</a:t>
          </a:r>
          <a:r>
            <a:rPr lang="en-US" dirty="0"/>
            <a:t>, fastq)</a:t>
          </a:r>
        </a:p>
      </dgm:t>
    </dgm:pt>
    <dgm:pt modelId="{2D654629-85F1-41C3-B141-E1D8FAD481A6}" type="parTrans" cxnId="{6F8236CD-17D7-4871-8B64-F329656072AB}">
      <dgm:prSet/>
      <dgm:spPr/>
      <dgm:t>
        <a:bodyPr/>
        <a:lstStyle/>
        <a:p>
          <a:endParaRPr lang="en-US"/>
        </a:p>
      </dgm:t>
    </dgm:pt>
    <dgm:pt modelId="{282DA56B-D8EC-4951-A0B0-240813A4B178}" type="sibTrans" cxnId="{6F8236CD-17D7-4871-8B64-F329656072AB}">
      <dgm:prSet/>
      <dgm:spPr/>
      <dgm:t>
        <a:bodyPr/>
        <a:lstStyle/>
        <a:p>
          <a:endParaRPr lang="en-US"/>
        </a:p>
      </dgm:t>
    </dgm:pt>
    <dgm:pt modelId="{C0BE2E03-919B-428A-969C-9AA66582128C}">
      <dgm:prSet/>
      <dgm:spPr/>
      <dgm:t>
        <a:bodyPr/>
        <a:lstStyle/>
        <a:p>
          <a:r>
            <a:rPr lang="en-US"/>
            <a:t>Seqkit for sequence file overview</a:t>
          </a:r>
        </a:p>
      </dgm:t>
    </dgm:pt>
    <dgm:pt modelId="{17DA1ECB-7D3B-4E5F-B66B-2C1108815D6D}" type="parTrans" cxnId="{09F29F11-AC32-415E-AAB3-94B39157112A}">
      <dgm:prSet/>
      <dgm:spPr/>
      <dgm:t>
        <a:bodyPr/>
        <a:lstStyle/>
        <a:p>
          <a:endParaRPr lang="en-US"/>
        </a:p>
      </dgm:t>
    </dgm:pt>
    <dgm:pt modelId="{1D6D1977-7450-4290-AA2D-C824464D7FAE}" type="sibTrans" cxnId="{09F29F11-AC32-415E-AAB3-94B39157112A}">
      <dgm:prSet/>
      <dgm:spPr/>
      <dgm:t>
        <a:bodyPr/>
        <a:lstStyle/>
        <a:p>
          <a:endParaRPr lang="en-US"/>
        </a:p>
      </dgm:t>
    </dgm:pt>
    <dgm:pt modelId="{0058029B-26FB-5845-B6E9-0B3995100F79}" type="pres">
      <dgm:prSet presAssocID="{BDABABEB-7F46-4CDF-822A-459730126C1F}" presName="vert0" presStyleCnt="0">
        <dgm:presLayoutVars>
          <dgm:dir/>
          <dgm:animOne val="branch"/>
          <dgm:animLvl val="lvl"/>
        </dgm:presLayoutVars>
      </dgm:prSet>
      <dgm:spPr/>
    </dgm:pt>
    <dgm:pt modelId="{5C016530-E2C7-9A40-85DE-B898A8E4D1A6}" type="pres">
      <dgm:prSet presAssocID="{425E7AB1-4B9D-4284-A386-648AE7F204E3}" presName="thickLine" presStyleLbl="alignNode1" presStyleIdx="0" presStyleCnt="5"/>
      <dgm:spPr/>
    </dgm:pt>
    <dgm:pt modelId="{7E6E109D-4439-3A43-862B-016814F1A9DD}" type="pres">
      <dgm:prSet presAssocID="{425E7AB1-4B9D-4284-A386-648AE7F204E3}" presName="horz1" presStyleCnt="0"/>
      <dgm:spPr/>
    </dgm:pt>
    <dgm:pt modelId="{96267885-DB4A-8A48-83EC-4CC6F0FACD04}" type="pres">
      <dgm:prSet presAssocID="{425E7AB1-4B9D-4284-A386-648AE7F204E3}" presName="tx1" presStyleLbl="revTx" presStyleIdx="0" presStyleCnt="5"/>
      <dgm:spPr/>
    </dgm:pt>
    <dgm:pt modelId="{39F1F3D0-28CB-4344-962C-1EA0AA5E4AA8}" type="pres">
      <dgm:prSet presAssocID="{425E7AB1-4B9D-4284-A386-648AE7F204E3}" presName="vert1" presStyleCnt="0"/>
      <dgm:spPr/>
    </dgm:pt>
    <dgm:pt modelId="{1C727B6D-FACA-4840-B115-8D0C48734253}" type="pres">
      <dgm:prSet presAssocID="{72CCCA6B-BFF4-462F-96D2-39168F09071F}" presName="thickLine" presStyleLbl="alignNode1" presStyleIdx="1" presStyleCnt="5"/>
      <dgm:spPr/>
    </dgm:pt>
    <dgm:pt modelId="{EF6D4C2E-D24E-0D41-9AE8-89C4A96335F3}" type="pres">
      <dgm:prSet presAssocID="{72CCCA6B-BFF4-462F-96D2-39168F09071F}" presName="horz1" presStyleCnt="0"/>
      <dgm:spPr/>
    </dgm:pt>
    <dgm:pt modelId="{9E462FB7-D4EE-9742-903F-ACDD12CE1A87}" type="pres">
      <dgm:prSet presAssocID="{72CCCA6B-BFF4-462F-96D2-39168F09071F}" presName="tx1" presStyleLbl="revTx" presStyleIdx="1" presStyleCnt="5"/>
      <dgm:spPr/>
    </dgm:pt>
    <dgm:pt modelId="{0EC90EA0-71AD-E441-AF5E-BFFCE0AFAFB6}" type="pres">
      <dgm:prSet presAssocID="{72CCCA6B-BFF4-462F-96D2-39168F09071F}" presName="vert1" presStyleCnt="0"/>
      <dgm:spPr/>
    </dgm:pt>
    <dgm:pt modelId="{8E19D0DA-9DAC-554F-8C3C-63DDE0A4C1BC}" type="pres">
      <dgm:prSet presAssocID="{D7DBC6D2-A1D7-446C-9BFC-E8B3EF98AAFB}" presName="thickLine" presStyleLbl="alignNode1" presStyleIdx="2" presStyleCnt="5"/>
      <dgm:spPr/>
    </dgm:pt>
    <dgm:pt modelId="{D4F53EC1-54D4-5C45-9A08-FD8FA3CD1630}" type="pres">
      <dgm:prSet presAssocID="{D7DBC6D2-A1D7-446C-9BFC-E8B3EF98AAFB}" presName="horz1" presStyleCnt="0"/>
      <dgm:spPr/>
    </dgm:pt>
    <dgm:pt modelId="{C446E1DB-01BD-904E-B05F-3BEF96F7A242}" type="pres">
      <dgm:prSet presAssocID="{D7DBC6D2-A1D7-446C-9BFC-E8B3EF98AAFB}" presName="tx1" presStyleLbl="revTx" presStyleIdx="2" presStyleCnt="5"/>
      <dgm:spPr/>
    </dgm:pt>
    <dgm:pt modelId="{1490AD08-CB96-634A-A80A-F2A17841CD90}" type="pres">
      <dgm:prSet presAssocID="{D7DBC6D2-A1D7-446C-9BFC-E8B3EF98AAFB}" presName="vert1" presStyleCnt="0"/>
      <dgm:spPr/>
    </dgm:pt>
    <dgm:pt modelId="{104266C4-4540-CB43-9689-6423C590C939}" type="pres">
      <dgm:prSet presAssocID="{FE6B03C4-CE47-49A4-9E92-AD3198FE399E}" presName="thickLine" presStyleLbl="alignNode1" presStyleIdx="3" presStyleCnt="5"/>
      <dgm:spPr/>
    </dgm:pt>
    <dgm:pt modelId="{E96EC8B4-0D0E-3347-B5D7-A20A1B4CDDE2}" type="pres">
      <dgm:prSet presAssocID="{FE6B03C4-CE47-49A4-9E92-AD3198FE399E}" presName="horz1" presStyleCnt="0"/>
      <dgm:spPr/>
    </dgm:pt>
    <dgm:pt modelId="{BB25FA16-0B07-BA4F-80BD-92033DF5C6BF}" type="pres">
      <dgm:prSet presAssocID="{FE6B03C4-CE47-49A4-9E92-AD3198FE399E}" presName="tx1" presStyleLbl="revTx" presStyleIdx="3" presStyleCnt="5"/>
      <dgm:spPr/>
    </dgm:pt>
    <dgm:pt modelId="{DDA42244-8FDD-064A-9958-B4BDACA68C44}" type="pres">
      <dgm:prSet presAssocID="{FE6B03C4-CE47-49A4-9E92-AD3198FE399E}" presName="vert1" presStyleCnt="0"/>
      <dgm:spPr/>
    </dgm:pt>
    <dgm:pt modelId="{D2FA11C1-3EEA-D940-9ED4-690159024ED9}" type="pres">
      <dgm:prSet presAssocID="{C0BE2E03-919B-428A-969C-9AA66582128C}" presName="thickLine" presStyleLbl="alignNode1" presStyleIdx="4" presStyleCnt="5"/>
      <dgm:spPr/>
    </dgm:pt>
    <dgm:pt modelId="{9DB00509-73CB-F341-95C8-CE2CC6AA846E}" type="pres">
      <dgm:prSet presAssocID="{C0BE2E03-919B-428A-969C-9AA66582128C}" presName="horz1" presStyleCnt="0"/>
      <dgm:spPr/>
    </dgm:pt>
    <dgm:pt modelId="{36EBFA09-787E-5541-B851-0BC8CC50B501}" type="pres">
      <dgm:prSet presAssocID="{C0BE2E03-919B-428A-969C-9AA66582128C}" presName="tx1" presStyleLbl="revTx" presStyleIdx="4" presStyleCnt="5"/>
      <dgm:spPr/>
    </dgm:pt>
    <dgm:pt modelId="{AFB39278-5D94-584B-92DA-BF0E52B669E0}" type="pres">
      <dgm:prSet presAssocID="{C0BE2E03-919B-428A-969C-9AA66582128C}" presName="vert1" presStyleCnt="0"/>
      <dgm:spPr/>
    </dgm:pt>
  </dgm:ptLst>
  <dgm:cxnLst>
    <dgm:cxn modelId="{2EC8020A-F2FA-4A2F-926C-568BD8C9AB00}" srcId="{BDABABEB-7F46-4CDF-822A-459730126C1F}" destId="{425E7AB1-4B9D-4284-A386-648AE7F204E3}" srcOrd="0" destOrd="0" parTransId="{60B69E5D-3AEE-4D32-9DC5-1F207E67986D}" sibTransId="{CDAA9EEC-3518-4E8E-90FC-0AB16DC24EF4}"/>
    <dgm:cxn modelId="{09F29F11-AC32-415E-AAB3-94B39157112A}" srcId="{BDABABEB-7F46-4CDF-822A-459730126C1F}" destId="{C0BE2E03-919B-428A-969C-9AA66582128C}" srcOrd="4" destOrd="0" parTransId="{17DA1ECB-7D3B-4E5F-B66B-2C1108815D6D}" sibTransId="{1D6D1977-7450-4290-AA2D-C824464D7FAE}"/>
    <dgm:cxn modelId="{FEAE0221-A56D-614F-BAA3-41F4F5754B22}" type="presOf" srcId="{BDABABEB-7F46-4CDF-822A-459730126C1F}" destId="{0058029B-26FB-5845-B6E9-0B3995100F79}" srcOrd="0" destOrd="0" presId="urn:microsoft.com/office/officeart/2008/layout/LinedList"/>
    <dgm:cxn modelId="{CABC3E3F-6EAE-48DE-B30A-DA5E00BF7987}" srcId="{BDABABEB-7F46-4CDF-822A-459730126C1F}" destId="{72CCCA6B-BFF4-462F-96D2-39168F09071F}" srcOrd="1" destOrd="0" parTransId="{9E416259-4FD8-4BC7-BFAE-3330EF95A384}" sibTransId="{2824EAAA-F7F1-43E3-892D-7104BE4AD8FF}"/>
    <dgm:cxn modelId="{15BFDA43-9A9A-864B-B86F-629E1840A5AF}" type="presOf" srcId="{425E7AB1-4B9D-4284-A386-648AE7F204E3}" destId="{96267885-DB4A-8A48-83EC-4CC6F0FACD04}" srcOrd="0" destOrd="0" presId="urn:microsoft.com/office/officeart/2008/layout/LinedList"/>
    <dgm:cxn modelId="{337C3378-2350-4827-B642-D7CAB9FE333E}" srcId="{BDABABEB-7F46-4CDF-822A-459730126C1F}" destId="{D7DBC6D2-A1D7-446C-9BFC-E8B3EF98AAFB}" srcOrd="2" destOrd="0" parTransId="{41414158-2620-4A41-B133-C8C473A64D97}" sibTransId="{8A676FA3-48FF-49A3-9674-BEAC9AF4C622}"/>
    <dgm:cxn modelId="{AFD76F8F-CE66-8D41-A184-8162BB06C1D2}" type="presOf" srcId="{FE6B03C4-CE47-49A4-9E92-AD3198FE399E}" destId="{BB25FA16-0B07-BA4F-80BD-92033DF5C6BF}" srcOrd="0" destOrd="0" presId="urn:microsoft.com/office/officeart/2008/layout/LinedList"/>
    <dgm:cxn modelId="{B0975C90-7A27-E840-8C5C-930F6A4733C9}" type="presOf" srcId="{72CCCA6B-BFF4-462F-96D2-39168F09071F}" destId="{9E462FB7-D4EE-9742-903F-ACDD12CE1A87}" srcOrd="0" destOrd="0" presId="urn:microsoft.com/office/officeart/2008/layout/LinedList"/>
    <dgm:cxn modelId="{86E6A2C1-FA89-A745-83A7-4FCCE0FAE7AB}" type="presOf" srcId="{C0BE2E03-919B-428A-969C-9AA66582128C}" destId="{36EBFA09-787E-5541-B851-0BC8CC50B501}" srcOrd="0" destOrd="0" presId="urn:microsoft.com/office/officeart/2008/layout/LinedList"/>
    <dgm:cxn modelId="{6F8236CD-17D7-4871-8B64-F329656072AB}" srcId="{BDABABEB-7F46-4CDF-822A-459730126C1F}" destId="{FE6B03C4-CE47-49A4-9E92-AD3198FE399E}" srcOrd="3" destOrd="0" parTransId="{2D654629-85F1-41C3-B141-E1D8FAD481A6}" sibTransId="{282DA56B-D8EC-4951-A0B0-240813A4B178}"/>
    <dgm:cxn modelId="{573C14CF-B3B0-4D41-908A-235401460F21}" type="presOf" srcId="{D7DBC6D2-A1D7-446C-9BFC-E8B3EF98AAFB}" destId="{C446E1DB-01BD-904E-B05F-3BEF96F7A242}" srcOrd="0" destOrd="0" presId="urn:microsoft.com/office/officeart/2008/layout/LinedList"/>
    <dgm:cxn modelId="{B5CECCBD-041A-6F44-8E8A-33DAA3C8FAD1}" type="presParOf" srcId="{0058029B-26FB-5845-B6E9-0B3995100F79}" destId="{5C016530-E2C7-9A40-85DE-B898A8E4D1A6}" srcOrd="0" destOrd="0" presId="urn:microsoft.com/office/officeart/2008/layout/LinedList"/>
    <dgm:cxn modelId="{D7665B58-E913-E74F-9BDD-95EFC6330F57}" type="presParOf" srcId="{0058029B-26FB-5845-B6E9-0B3995100F79}" destId="{7E6E109D-4439-3A43-862B-016814F1A9DD}" srcOrd="1" destOrd="0" presId="urn:microsoft.com/office/officeart/2008/layout/LinedList"/>
    <dgm:cxn modelId="{FC0D24D4-10B1-E44D-B8F0-6BAF8A3B355F}" type="presParOf" srcId="{7E6E109D-4439-3A43-862B-016814F1A9DD}" destId="{96267885-DB4A-8A48-83EC-4CC6F0FACD04}" srcOrd="0" destOrd="0" presId="urn:microsoft.com/office/officeart/2008/layout/LinedList"/>
    <dgm:cxn modelId="{0EF00BCA-9725-FF43-8A59-510C51ED1EB9}" type="presParOf" srcId="{7E6E109D-4439-3A43-862B-016814F1A9DD}" destId="{39F1F3D0-28CB-4344-962C-1EA0AA5E4AA8}" srcOrd="1" destOrd="0" presId="urn:microsoft.com/office/officeart/2008/layout/LinedList"/>
    <dgm:cxn modelId="{03585C51-C3A9-2342-B908-C883CE4364A0}" type="presParOf" srcId="{0058029B-26FB-5845-B6E9-0B3995100F79}" destId="{1C727B6D-FACA-4840-B115-8D0C48734253}" srcOrd="2" destOrd="0" presId="urn:microsoft.com/office/officeart/2008/layout/LinedList"/>
    <dgm:cxn modelId="{61608BA8-38DA-DE4B-A7A8-2B9E21AC3759}" type="presParOf" srcId="{0058029B-26FB-5845-B6E9-0B3995100F79}" destId="{EF6D4C2E-D24E-0D41-9AE8-89C4A96335F3}" srcOrd="3" destOrd="0" presId="urn:microsoft.com/office/officeart/2008/layout/LinedList"/>
    <dgm:cxn modelId="{9CD78AFA-85F8-F143-820C-25E4AFEEC0D7}" type="presParOf" srcId="{EF6D4C2E-D24E-0D41-9AE8-89C4A96335F3}" destId="{9E462FB7-D4EE-9742-903F-ACDD12CE1A87}" srcOrd="0" destOrd="0" presId="urn:microsoft.com/office/officeart/2008/layout/LinedList"/>
    <dgm:cxn modelId="{1E91A278-4DFC-3148-B3F5-EBC7F7D934D5}" type="presParOf" srcId="{EF6D4C2E-D24E-0D41-9AE8-89C4A96335F3}" destId="{0EC90EA0-71AD-E441-AF5E-BFFCE0AFAFB6}" srcOrd="1" destOrd="0" presId="urn:microsoft.com/office/officeart/2008/layout/LinedList"/>
    <dgm:cxn modelId="{E86CAAC8-5FF6-C94D-BCDD-D2DBE0E3C68C}" type="presParOf" srcId="{0058029B-26FB-5845-B6E9-0B3995100F79}" destId="{8E19D0DA-9DAC-554F-8C3C-63DDE0A4C1BC}" srcOrd="4" destOrd="0" presId="urn:microsoft.com/office/officeart/2008/layout/LinedList"/>
    <dgm:cxn modelId="{BC4B7904-DB63-4447-8D76-CB2BFBA89EF2}" type="presParOf" srcId="{0058029B-26FB-5845-B6E9-0B3995100F79}" destId="{D4F53EC1-54D4-5C45-9A08-FD8FA3CD1630}" srcOrd="5" destOrd="0" presId="urn:microsoft.com/office/officeart/2008/layout/LinedList"/>
    <dgm:cxn modelId="{B4BD74D1-6917-3240-9BFB-CEF9D2287D42}" type="presParOf" srcId="{D4F53EC1-54D4-5C45-9A08-FD8FA3CD1630}" destId="{C446E1DB-01BD-904E-B05F-3BEF96F7A242}" srcOrd="0" destOrd="0" presId="urn:microsoft.com/office/officeart/2008/layout/LinedList"/>
    <dgm:cxn modelId="{FDB83D54-0614-8C40-8018-08908F5C8C19}" type="presParOf" srcId="{D4F53EC1-54D4-5C45-9A08-FD8FA3CD1630}" destId="{1490AD08-CB96-634A-A80A-F2A17841CD90}" srcOrd="1" destOrd="0" presId="urn:microsoft.com/office/officeart/2008/layout/LinedList"/>
    <dgm:cxn modelId="{246CB83B-6384-5043-8B16-CD60A7087536}" type="presParOf" srcId="{0058029B-26FB-5845-B6E9-0B3995100F79}" destId="{104266C4-4540-CB43-9689-6423C590C939}" srcOrd="6" destOrd="0" presId="urn:microsoft.com/office/officeart/2008/layout/LinedList"/>
    <dgm:cxn modelId="{1FDD1E53-3A33-034C-8D21-D1B239F8C75F}" type="presParOf" srcId="{0058029B-26FB-5845-B6E9-0B3995100F79}" destId="{E96EC8B4-0D0E-3347-B5D7-A20A1B4CDDE2}" srcOrd="7" destOrd="0" presId="urn:microsoft.com/office/officeart/2008/layout/LinedList"/>
    <dgm:cxn modelId="{6C792A2D-F9BF-DC46-985E-94BC5BAD8E5C}" type="presParOf" srcId="{E96EC8B4-0D0E-3347-B5D7-A20A1B4CDDE2}" destId="{BB25FA16-0B07-BA4F-80BD-92033DF5C6BF}" srcOrd="0" destOrd="0" presId="urn:microsoft.com/office/officeart/2008/layout/LinedList"/>
    <dgm:cxn modelId="{EF0E4A76-4B58-DF4D-B2EC-2B3A9540886B}" type="presParOf" srcId="{E96EC8B4-0D0E-3347-B5D7-A20A1B4CDDE2}" destId="{DDA42244-8FDD-064A-9958-B4BDACA68C44}" srcOrd="1" destOrd="0" presId="urn:microsoft.com/office/officeart/2008/layout/LinedList"/>
    <dgm:cxn modelId="{87B8BD60-C37E-2543-818F-617CB048F24F}" type="presParOf" srcId="{0058029B-26FB-5845-B6E9-0B3995100F79}" destId="{D2FA11C1-3EEA-D940-9ED4-690159024ED9}" srcOrd="8" destOrd="0" presId="urn:microsoft.com/office/officeart/2008/layout/LinedList"/>
    <dgm:cxn modelId="{38D34E6A-AE5E-2A46-9CE1-C4B05AED9C53}" type="presParOf" srcId="{0058029B-26FB-5845-B6E9-0B3995100F79}" destId="{9DB00509-73CB-F341-95C8-CE2CC6AA846E}" srcOrd="9" destOrd="0" presId="urn:microsoft.com/office/officeart/2008/layout/LinedList"/>
    <dgm:cxn modelId="{0E2BE4BF-9E59-614F-9F84-467303925C43}" type="presParOf" srcId="{9DB00509-73CB-F341-95C8-CE2CC6AA846E}" destId="{36EBFA09-787E-5541-B851-0BC8CC50B501}" srcOrd="0" destOrd="0" presId="urn:microsoft.com/office/officeart/2008/layout/LinedList"/>
    <dgm:cxn modelId="{42C2E6A5-802E-B34D-923F-BDD7BDE22E79}" type="presParOf" srcId="{9DB00509-73CB-F341-95C8-CE2CC6AA846E}" destId="{AFB39278-5D94-584B-92DA-BF0E52B669E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16530-E2C7-9A40-85DE-B898A8E4D1A6}">
      <dsp:nvSpPr>
        <dsp:cNvPr id="0" name=""/>
        <dsp:cNvSpPr/>
      </dsp:nvSpPr>
      <dsp:spPr>
        <a:xfrm>
          <a:off x="0" y="665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267885-DB4A-8A48-83EC-4CC6F0FACD04}">
      <dsp:nvSpPr>
        <dsp:cNvPr id="0" name=""/>
        <dsp:cNvSpPr/>
      </dsp:nvSpPr>
      <dsp:spPr>
        <a:xfrm>
          <a:off x="0" y="665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Bioinformatics is a multidisciplinary field (bio, cs, stat) </a:t>
          </a:r>
        </a:p>
      </dsp:txBody>
      <dsp:txXfrm>
        <a:off x="0" y="665"/>
        <a:ext cx="6666833" cy="1090517"/>
      </dsp:txXfrm>
    </dsp:sp>
    <dsp:sp modelId="{1C727B6D-FACA-4840-B115-8D0C48734253}">
      <dsp:nvSpPr>
        <dsp:cNvPr id="0" name=""/>
        <dsp:cNvSpPr/>
      </dsp:nvSpPr>
      <dsp:spPr>
        <a:xfrm>
          <a:off x="0" y="1091183"/>
          <a:ext cx="666683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462FB7-D4EE-9742-903F-ACDD12CE1A87}">
      <dsp:nvSpPr>
        <dsp:cNvPr id="0" name=""/>
        <dsp:cNvSpPr/>
      </dsp:nvSpPr>
      <dsp:spPr>
        <a:xfrm>
          <a:off x="0" y="1091183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It covers various domains and applications </a:t>
          </a:r>
        </a:p>
      </dsp:txBody>
      <dsp:txXfrm>
        <a:off x="0" y="1091183"/>
        <a:ext cx="6666833" cy="1090517"/>
      </dsp:txXfrm>
    </dsp:sp>
    <dsp:sp modelId="{8E19D0DA-9DAC-554F-8C3C-63DDE0A4C1BC}">
      <dsp:nvSpPr>
        <dsp:cNvPr id="0" name=""/>
        <dsp:cNvSpPr/>
      </dsp:nvSpPr>
      <dsp:spPr>
        <a:xfrm>
          <a:off x="0" y="2181701"/>
          <a:ext cx="6666833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46E1DB-01BD-904E-B05F-3BEF96F7A242}">
      <dsp:nvSpPr>
        <dsp:cNvPr id="0" name=""/>
        <dsp:cNvSpPr/>
      </dsp:nvSpPr>
      <dsp:spPr>
        <a:xfrm>
          <a:off x="0" y="2181701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Linux command line (pwd, mkdir, ls, cd, nano, wc, etc)</a:t>
          </a:r>
        </a:p>
      </dsp:txBody>
      <dsp:txXfrm>
        <a:off x="0" y="2181701"/>
        <a:ext cx="6666833" cy="1090517"/>
      </dsp:txXfrm>
    </dsp:sp>
    <dsp:sp modelId="{104266C4-4540-CB43-9689-6423C590C939}">
      <dsp:nvSpPr>
        <dsp:cNvPr id="0" name=""/>
        <dsp:cNvSpPr/>
      </dsp:nvSpPr>
      <dsp:spPr>
        <a:xfrm>
          <a:off x="0" y="3272218"/>
          <a:ext cx="6666833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25FA16-0B07-BA4F-80BD-92033DF5C6BF}">
      <dsp:nvSpPr>
        <dsp:cNvPr id="0" name=""/>
        <dsp:cNvSpPr/>
      </dsp:nvSpPr>
      <dsp:spPr>
        <a:xfrm>
          <a:off x="0" y="3272218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File formats (</a:t>
          </a:r>
          <a:r>
            <a:rPr lang="en-US" sz="3000" kern="1200" dirty="0" err="1"/>
            <a:t>fasta</a:t>
          </a:r>
          <a:r>
            <a:rPr lang="en-US" sz="3000" kern="1200" dirty="0"/>
            <a:t>, fastq)</a:t>
          </a:r>
        </a:p>
      </dsp:txBody>
      <dsp:txXfrm>
        <a:off x="0" y="3272218"/>
        <a:ext cx="6666833" cy="1090517"/>
      </dsp:txXfrm>
    </dsp:sp>
    <dsp:sp modelId="{D2FA11C1-3EEA-D940-9ED4-690159024ED9}">
      <dsp:nvSpPr>
        <dsp:cNvPr id="0" name=""/>
        <dsp:cNvSpPr/>
      </dsp:nvSpPr>
      <dsp:spPr>
        <a:xfrm>
          <a:off x="0" y="4362736"/>
          <a:ext cx="6666833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EBFA09-787E-5541-B851-0BC8CC50B501}">
      <dsp:nvSpPr>
        <dsp:cNvPr id="0" name=""/>
        <dsp:cNvSpPr/>
      </dsp:nvSpPr>
      <dsp:spPr>
        <a:xfrm>
          <a:off x="0" y="4362736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Seqkit for sequence file overview</a:t>
          </a:r>
        </a:p>
      </dsp:txBody>
      <dsp:txXfrm>
        <a:off x="0" y="4362736"/>
        <a:ext cx="6666833" cy="1090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B8231-804B-4E44-8EC0-D96BF9F0DB05}" type="datetimeFigureOut">
              <a:rPr lang="en-SA" smtClean="0"/>
              <a:t>09/02/2026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DC8D1-CF24-424D-BC03-0528C26687C4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568975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E7B7D-C76C-1BE6-9B12-3180D3D6A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476FC-78AD-5497-9F3E-C7F4133B8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0F77D-6A26-2B6C-1A43-463DBE72F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5273-7E61-ED4D-B955-44949CD32FD1}" type="datetimeFigureOut">
              <a:rPr lang="en-SA" smtClean="0"/>
              <a:t>08/02/2026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A4256-8380-EA3A-4AE2-3216A1B3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4FFB3-5BBA-9E51-2224-4445ED7F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21891-0167-3B44-B8B4-1F17A9D70CA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618118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AA286-9FD8-6C49-808C-288435FC1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5041B0-BFC5-E064-FB14-D332D41B1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51C39-6721-22D8-31B1-059C16853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5273-7E61-ED4D-B955-44949CD32FD1}" type="datetimeFigureOut">
              <a:rPr lang="en-SA" smtClean="0"/>
              <a:t>08/02/2026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3B11B-0612-6E99-9C99-9B04AF647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AEDC5-1CF5-0876-8878-C61FD797D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21891-0167-3B44-B8B4-1F17A9D70CA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441508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8121E-44D3-4C19-3757-D05FD7C339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AA8B9A-B207-2DA4-6B80-AE72ED04C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DD19E-28DD-2D71-38CF-2E95C96ED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5273-7E61-ED4D-B955-44949CD32FD1}" type="datetimeFigureOut">
              <a:rPr lang="en-SA" smtClean="0"/>
              <a:t>08/02/2026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85952-CD0E-CAB7-D23F-59CD533F8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5AC97-05C7-DBF6-9BFF-88E77DAC5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21891-0167-3B44-B8B4-1F17A9D70CA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352808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370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F4DAF-B2CB-E6A0-8255-7BD6057A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2BF87-F1B4-1F13-7483-D38FA7998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2619C-1403-50D5-2597-238AB8400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5273-7E61-ED4D-B955-44949CD32FD1}" type="datetimeFigureOut">
              <a:rPr lang="en-SA" smtClean="0"/>
              <a:t>08/02/2026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CC0C8-9A52-374C-0C20-995E5E35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37DE3-1B59-A3F6-DEBA-3D10ABE96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21891-0167-3B44-B8B4-1F17A9D70CA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994791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819F9-0199-229A-A997-7E022F37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BF86D-7965-857C-5BD1-8EF7CAA5C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2A6C1-FAC4-6ADB-70DF-067D2A87E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5273-7E61-ED4D-B955-44949CD32FD1}" type="datetimeFigureOut">
              <a:rPr lang="en-SA" smtClean="0"/>
              <a:t>08/02/2026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33A7C-C7A0-0295-B570-B886EE221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DD705-AA77-A87F-EA4C-4E93001A4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21891-0167-3B44-B8B4-1F17A9D70CA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13259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18-1526-AA55-1D04-CE7BB92D8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2614A-D564-4419-8361-76AB30D93A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26DCC5-8CDE-05C5-C1AD-A11F420ED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CA16E-567E-2CAE-28B0-0F01382FD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5273-7E61-ED4D-B955-44949CD32FD1}" type="datetimeFigureOut">
              <a:rPr lang="en-SA" smtClean="0"/>
              <a:t>08/02/2026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23D4F-A80B-F939-EC66-B8D6FE7D3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A87A2-DF83-90FE-404F-0B9982AB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21891-0167-3B44-B8B4-1F17A9D70CA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314287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29E1-D1F7-4907-DC2A-A5D2BBF4A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26F70-9D74-C56F-CEE0-702832D78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5B0C53-33C4-4E94-6D7B-2438CFAC7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4F771-DB9C-858B-38CA-CCB48A780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E0898D-948B-27E0-A889-C9B31233D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D6664-5AC9-60F7-BB0F-9EF33D85F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5273-7E61-ED4D-B955-44949CD32FD1}" type="datetimeFigureOut">
              <a:rPr lang="en-SA" smtClean="0"/>
              <a:t>08/02/2026 R</a:t>
            </a:fld>
            <a:endParaRPr lang="en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39F6D4-595A-E165-A7D6-3FAA8F78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EC65D5-90EB-FFAF-84EF-8DEE8A91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21891-0167-3B44-B8B4-1F17A9D70CA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864507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B1008-1223-71D6-564A-7E323419E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DAB9EE-BBC3-6246-D4A0-554549252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5273-7E61-ED4D-B955-44949CD32FD1}" type="datetimeFigureOut">
              <a:rPr lang="en-SA" smtClean="0"/>
              <a:t>08/02/2026 R</a:t>
            </a:fld>
            <a:endParaRPr lang="en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3BB0A-B5E1-E50E-28C0-7BD28D3C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412097-075D-5D81-2F89-681B31442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21891-0167-3B44-B8B4-1F17A9D70CA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027942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00932-5181-CF83-13BE-1AE6F9A7E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5273-7E61-ED4D-B955-44949CD32FD1}" type="datetimeFigureOut">
              <a:rPr lang="en-SA" smtClean="0"/>
              <a:t>08/02/2026 R</a:t>
            </a:fld>
            <a:endParaRPr lang="en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E93694-1B10-0EC9-0889-8B48B0004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71E07-37CB-A944-60C6-6580E96A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21891-0167-3B44-B8B4-1F17A9D70CA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9170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52FF4-8314-DE29-3274-7A050F353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301CA-86CD-A831-FF1A-430CC166E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7D077-B618-BB1C-4A9A-F911D2165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7EE38-BE6F-E828-EBCD-43D1DB815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5273-7E61-ED4D-B955-44949CD32FD1}" type="datetimeFigureOut">
              <a:rPr lang="en-SA" smtClean="0"/>
              <a:t>08/02/2026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8443A-01B5-F091-F8E9-DC435C62C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7AB62-AF2A-E818-B28C-3D70DCCB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21891-0167-3B44-B8B4-1F17A9D70CA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960482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80445-0331-493C-C7A6-531FC955D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E1E3BC-A4FA-0201-08E1-21B2723FB6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4CE00A-0F20-8E03-EDCD-4379E40FC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D6C54-7413-27D0-1D4B-183ED6C5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5273-7E61-ED4D-B955-44949CD32FD1}" type="datetimeFigureOut">
              <a:rPr lang="en-SA" smtClean="0"/>
              <a:t>08/02/2026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65950-AD1E-F6EC-A0F2-BD9EEB82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391D2-3335-62F9-6407-B5A15429F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21891-0167-3B44-B8B4-1F17A9D70CA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18099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580599-B864-38A5-6AE7-871087D90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3E430-F4A7-F839-C8AD-AD8DE656A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82A10-2F2A-A292-B994-8902DE3A03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215273-7E61-ED4D-B955-44949CD32FD1}" type="datetimeFigureOut">
              <a:rPr lang="en-SA" smtClean="0"/>
              <a:t>08/02/2026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1B398-700A-C445-2A14-CE73686A3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07949-AA11-D449-1F61-DE3879BD6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321891-0167-3B44-B8B4-1F17A9D70CA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28238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www.ensembl.org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ncbi.nlm.nih.gov/genbank/" TargetMode="External"/><Relationship Id="rId5" Type="http://schemas.openxmlformats.org/officeDocument/2006/relationships/hyperlink" Target="https://www.ncbi.nlm.nih.gov/refseq/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dataset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nsembl.org/?redirect=no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2CA41-119D-25A1-3AA6-096EF9F4E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SA" sz="4800" dirty="0">
                <a:solidFill>
                  <a:srgbClr val="FFFFFF"/>
                </a:solidFill>
              </a:rPr>
              <a:t>Introduction to Applied Bioinformatics - day2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4362D8-6E11-ACB3-CDE5-E27F1B722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SA" dirty="0"/>
              <a:t>KAUST Bioinformatics platform | KAUST</a:t>
            </a:r>
          </a:p>
        </p:txBody>
      </p:sp>
    </p:spTree>
    <p:extLst>
      <p:ext uri="{BB962C8B-B14F-4D97-AF65-F5344CB8AC3E}">
        <p14:creationId xmlns:p14="http://schemas.microsoft.com/office/powerpoint/2010/main" val="426799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7CA96-AB50-E87E-0C60-439E1F73F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SA" sz="4000">
                <a:solidFill>
                  <a:srgbClr val="FFFFFF"/>
                </a:solidFill>
              </a:rPr>
              <a:t>Recap of day1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0C7287-AD1E-A795-2BBA-243C23AA71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007314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5484A2B-8F75-F2AB-4AD1-84E0C0564440}"/>
              </a:ext>
            </a:extLst>
          </p:cNvPr>
          <p:cNvSpPr txBox="1"/>
          <p:nvPr/>
        </p:nvSpPr>
        <p:spPr>
          <a:xfrm>
            <a:off x="809741" y="5190959"/>
            <a:ext cx="323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dirty="0">
                <a:solidFill>
                  <a:schemeClr val="bg1"/>
                </a:solidFill>
              </a:rPr>
              <a:t>Tools: Linux commands, seqkit</a:t>
            </a:r>
          </a:p>
        </p:txBody>
      </p:sp>
    </p:spTree>
    <p:extLst>
      <p:ext uri="{BB962C8B-B14F-4D97-AF65-F5344CB8AC3E}">
        <p14:creationId xmlns:p14="http://schemas.microsoft.com/office/powerpoint/2010/main" val="3220470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908A82A-2002-77F2-27E7-968F9FFED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Agenda for day2</a:t>
            </a:r>
            <a:endParaRPr lang="en-SA" sz="4000">
              <a:solidFill>
                <a:srgbClr val="FFFF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9A6E1C-4003-75B5-E5BB-4ADFB10CC785}"/>
              </a:ext>
            </a:extLst>
          </p:cNvPr>
          <p:cNvGrpSpPr/>
          <p:nvPr/>
        </p:nvGrpSpPr>
        <p:grpSpPr>
          <a:xfrm>
            <a:off x="5241119" y="277060"/>
            <a:ext cx="5473874" cy="6591078"/>
            <a:chOff x="5426215" y="307636"/>
            <a:chExt cx="4862517" cy="64602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BA18D6-4D31-38DD-26DF-84783E0C9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6215" y="4100931"/>
              <a:ext cx="4862517" cy="266697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2B74DB-BC2E-F146-92E5-FEEA9714B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6215" y="307636"/>
              <a:ext cx="4862517" cy="379329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9D31736-2322-F7CB-65E7-E4C263B4DE40}"/>
              </a:ext>
            </a:extLst>
          </p:cNvPr>
          <p:cNvSpPr txBox="1"/>
          <p:nvPr/>
        </p:nvSpPr>
        <p:spPr>
          <a:xfrm>
            <a:off x="473707" y="5182723"/>
            <a:ext cx="356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dirty="0">
                <a:solidFill>
                  <a:schemeClr val="bg1"/>
                </a:solidFill>
              </a:rPr>
              <a:t>Tools: fastqc, fastp, star, samtools</a:t>
            </a:r>
          </a:p>
        </p:txBody>
      </p:sp>
    </p:spTree>
    <p:extLst>
      <p:ext uri="{BB962C8B-B14F-4D97-AF65-F5344CB8AC3E}">
        <p14:creationId xmlns:p14="http://schemas.microsoft.com/office/powerpoint/2010/main" val="427686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73152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endParaRPr lang="en-SA" sz="24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194560"/>
            <a:ext cx="1219200" cy="12192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19200" y="3535680"/>
            <a:ext cx="9753600" cy="975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4533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Sequencing Technologies</a:t>
            </a:r>
            <a:endParaRPr lang="en-US" sz="453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426720"/>
            <a:ext cx="1072896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3733" b="1" dirty="0">
                <a:solidFill>
                  <a:srgbClr val="1E293B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A Typical Bioinformatics Workflow</a:t>
            </a:r>
            <a:endParaRPr lang="en-US" sz="3733" dirty="0"/>
          </a:p>
        </p:txBody>
      </p:sp>
      <p:sp>
        <p:nvSpPr>
          <p:cNvPr id="3" name="Shape 1"/>
          <p:cNvSpPr/>
          <p:nvPr/>
        </p:nvSpPr>
        <p:spPr>
          <a:xfrm>
            <a:off x="731520" y="1219200"/>
            <a:ext cx="1463040" cy="48768"/>
          </a:xfrm>
          <a:prstGeom prst="rect">
            <a:avLst/>
          </a:prstGeom>
          <a:solidFill>
            <a:srgbClr val="0D7377"/>
          </a:solidFill>
          <a:ln/>
        </p:spPr>
        <p:txBody>
          <a:bodyPr/>
          <a:lstStyle/>
          <a:p>
            <a:endParaRPr lang="en-SA" sz="2400"/>
          </a:p>
        </p:txBody>
      </p:sp>
      <p:sp>
        <p:nvSpPr>
          <p:cNvPr id="4" name="Shape 2"/>
          <p:cNvSpPr/>
          <p:nvPr/>
        </p:nvSpPr>
        <p:spPr>
          <a:xfrm>
            <a:off x="487680" y="1463040"/>
            <a:ext cx="2621280" cy="237744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SA" sz="2400"/>
          </a:p>
        </p:txBody>
      </p:sp>
      <p:sp>
        <p:nvSpPr>
          <p:cNvPr id="5" name="Shape 3"/>
          <p:cNvSpPr/>
          <p:nvPr/>
        </p:nvSpPr>
        <p:spPr>
          <a:xfrm>
            <a:off x="1402080" y="1645920"/>
            <a:ext cx="731520" cy="731520"/>
          </a:xfrm>
          <a:prstGeom prst="ellipse">
            <a:avLst/>
          </a:prstGeom>
          <a:solidFill>
            <a:srgbClr val="0D7377"/>
          </a:solidFill>
          <a:ln/>
        </p:spPr>
        <p:txBody>
          <a:bodyPr/>
          <a:lstStyle/>
          <a:p>
            <a:endParaRPr lang="en-SA" sz="2400"/>
          </a:p>
        </p:txBody>
      </p:sp>
      <p:sp>
        <p:nvSpPr>
          <p:cNvPr id="6" name="Text 4"/>
          <p:cNvSpPr/>
          <p:nvPr/>
        </p:nvSpPr>
        <p:spPr>
          <a:xfrm>
            <a:off x="1402080" y="1645920"/>
            <a:ext cx="73152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667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1</a:t>
            </a:r>
            <a:endParaRPr lang="en-US" sz="2667" dirty="0"/>
          </a:p>
        </p:txBody>
      </p:sp>
      <p:sp>
        <p:nvSpPr>
          <p:cNvPr id="7" name="Text 5"/>
          <p:cNvSpPr/>
          <p:nvPr/>
        </p:nvSpPr>
        <p:spPr>
          <a:xfrm>
            <a:off x="609600" y="2499360"/>
            <a:ext cx="2377440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733" b="1" dirty="0">
                <a:solidFill>
                  <a:srgbClr val="1E29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Question</a:t>
            </a:r>
            <a:endParaRPr lang="en-US" sz="1733" dirty="0"/>
          </a:p>
        </p:txBody>
      </p:sp>
      <p:sp>
        <p:nvSpPr>
          <p:cNvPr id="8" name="Text 6"/>
          <p:cNvSpPr/>
          <p:nvPr/>
        </p:nvSpPr>
        <p:spPr>
          <a:xfrm>
            <a:off x="609600" y="2926080"/>
            <a:ext cx="237744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rgbClr val="3341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Define a clear, testable biological question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3352800" y="1463040"/>
            <a:ext cx="2621280" cy="237744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SA" sz="2400"/>
          </a:p>
        </p:txBody>
      </p:sp>
      <p:sp>
        <p:nvSpPr>
          <p:cNvPr id="10" name="Shape 8"/>
          <p:cNvSpPr/>
          <p:nvPr/>
        </p:nvSpPr>
        <p:spPr>
          <a:xfrm>
            <a:off x="4267200" y="1645920"/>
            <a:ext cx="731520" cy="731520"/>
          </a:xfrm>
          <a:prstGeom prst="ellipse">
            <a:avLst/>
          </a:prstGeom>
          <a:solidFill>
            <a:srgbClr val="0D7377"/>
          </a:solidFill>
          <a:ln/>
        </p:spPr>
        <p:txBody>
          <a:bodyPr/>
          <a:lstStyle/>
          <a:p>
            <a:endParaRPr lang="en-SA" sz="2400"/>
          </a:p>
        </p:txBody>
      </p:sp>
      <p:sp>
        <p:nvSpPr>
          <p:cNvPr id="11" name="Text 9"/>
          <p:cNvSpPr/>
          <p:nvPr/>
        </p:nvSpPr>
        <p:spPr>
          <a:xfrm>
            <a:off x="4267200" y="1645920"/>
            <a:ext cx="73152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667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2</a:t>
            </a:r>
            <a:endParaRPr lang="en-US" sz="2667" dirty="0"/>
          </a:p>
        </p:txBody>
      </p:sp>
      <p:sp>
        <p:nvSpPr>
          <p:cNvPr id="12" name="Text 10"/>
          <p:cNvSpPr/>
          <p:nvPr/>
        </p:nvSpPr>
        <p:spPr>
          <a:xfrm>
            <a:off x="3474720" y="2499360"/>
            <a:ext cx="2377440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733" b="1" dirty="0">
                <a:solidFill>
                  <a:srgbClr val="1E29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Acquisition</a:t>
            </a:r>
            <a:endParaRPr lang="en-US" sz="1733" dirty="0"/>
          </a:p>
        </p:txBody>
      </p:sp>
      <p:sp>
        <p:nvSpPr>
          <p:cNvPr id="13" name="Text 11"/>
          <p:cNvSpPr/>
          <p:nvPr/>
        </p:nvSpPr>
        <p:spPr>
          <a:xfrm>
            <a:off x="3474720" y="2926080"/>
            <a:ext cx="237744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rgbClr val="3341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Obtain raw data (sequencing, public databases, experiments)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217920" y="1463040"/>
            <a:ext cx="2621280" cy="237744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SA" sz="2400"/>
          </a:p>
        </p:txBody>
      </p:sp>
      <p:sp>
        <p:nvSpPr>
          <p:cNvPr id="15" name="Shape 13"/>
          <p:cNvSpPr/>
          <p:nvPr/>
        </p:nvSpPr>
        <p:spPr>
          <a:xfrm>
            <a:off x="7132320" y="1645920"/>
            <a:ext cx="731520" cy="731520"/>
          </a:xfrm>
          <a:prstGeom prst="ellipse">
            <a:avLst/>
          </a:prstGeom>
          <a:solidFill>
            <a:srgbClr val="0D7377"/>
          </a:solidFill>
          <a:ln/>
        </p:spPr>
        <p:txBody>
          <a:bodyPr/>
          <a:lstStyle/>
          <a:p>
            <a:endParaRPr lang="en-SA" sz="2400"/>
          </a:p>
        </p:txBody>
      </p:sp>
      <p:sp>
        <p:nvSpPr>
          <p:cNvPr id="16" name="Text 14"/>
          <p:cNvSpPr/>
          <p:nvPr/>
        </p:nvSpPr>
        <p:spPr>
          <a:xfrm>
            <a:off x="7132320" y="1645920"/>
            <a:ext cx="73152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667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3</a:t>
            </a:r>
            <a:endParaRPr lang="en-US" sz="2667" dirty="0"/>
          </a:p>
        </p:txBody>
      </p:sp>
      <p:sp>
        <p:nvSpPr>
          <p:cNvPr id="17" name="Text 15"/>
          <p:cNvSpPr/>
          <p:nvPr/>
        </p:nvSpPr>
        <p:spPr>
          <a:xfrm>
            <a:off x="6339840" y="2499360"/>
            <a:ext cx="2377440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733" b="1" dirty="0">
                <a:solidFill>
                  <a:srgbClr val="1E29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Quality Control</a:t>
            </a:r>
            <a:endParaRPr lang="en-US" sz="1733" dirty="0"/>
          </a:p>
        </p:txBody>
      </p:sp>
      <p:sp>
        <p:nvSpPr>
          <p:cNvPr id="18" name="Text 16"/>
          <p:cNvSpPr/>
          <p:nvPr/>
        </p:nvSpPr>
        <p:spPr>
          <a:xfrm>
            <a:off x="6339840" y="2926080"/>
            <a:ext cx="237744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rgbClr val="3341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Assess data quality, trim adapters, filter low-quality reads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9083040" y="1463040"/>
            <a:ext cx="2621280" cy="237744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SA" sz="2400"/>
          </a:p>
        </p:txBody>
      </p:sp>
      <p:sp>
        <p:nvSpPr>
          <p:cNvPr id="20" name="Shape 18"/>
          <p:cNvSpPr/>
          <p:nvPr/>
        </p:nvSpPr>
        <p:spPr>
          <a:xfrm>
            <a:off x="9997440" y="1645920"/>
            <a:ext cx="731520" cy="731520"/>
          </a:xfrm>
          <a:prstGeom prst="ellipse">
            <a:avLst/>
          </a:prstGeom>
          <a:solidFill>
            <a:srgbClr val="0D7377"/>
          </a:solidFill>
          <a:ln/>
        </p:spPr>
        <p:txBody>
          <a:bodyPr/>
          <a:lstStyle/>
          <a:p>
            <a:endParaRPr lang="en-SA" sz="2400"/>
          </a:p>
        </p:txBody>
      </p:sp>
      <p:sp>
        <p:nvSpPr>
          <p:cNvPr id="21" name="Text 19"/>
          <p:cNvSpPr/>
          <p:nvPr/>
        </p:nvSpPr>
        <p:spPr>
          <a:xfrm>
            <a:off x="9997440" y="1645920"/>
            <a:ext cx="73152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667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4</a:t>
            </a:r>
            <a:endParaRPr lang="en-US" sz="2667" dirty="0"/>
          </a:p>
        </p:txBody>
      </p:sp>
      <p:sp>
        <p:nvSpPr>
          <p:cNvPr id="22" name="Text 20"/>
          <p:cNvSpPr/>
          <p:nvPr/>
        </p:nvSpPr>
        <p:spPr>
          <a:xfrm>
            <a:off x="9204960" y="2499360"/>
            <a:ext cx="2377440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733" b="1" dirty="0">
                <a:solidFill>
                  <a:srgbClr val="1E29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Processing</a:t>
            </a:r>
            <a:endParaRPr lang="en-US" sz="1733" dirty="0"/>
          </a:p>
        </p:txBody>
      </p:sp>
      <p:sp>
        <p:nvSpPr>
          <p:cNvPr id="23" name="Text 21"/>
          <p:cNvSpPr/>
          <p:nvPr/>
        </p:nvSpPr>
        <p:spPr>
          <a:xfrm>
            <a:off x="9204960" y="2926080"/>
            <a:ext cx="237744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rgbClr val="3341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Alignment, assembly, quantification, variant calling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487680" y="4084320"/>
            <a:ext cx="2621280" cy="237744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SA" sz="2400"/>
          </a:p>
        </p:txBody>
      </p:sp>
      <p:sp>
        <p:nvSpPr>
          <p:cNvPr id="25" name="Shape 23"/>
          <p:cNvSpPr/>
          <p:nvPr/>
        </p:nvSpPr>
        <p:spPr>
          <a:xfrm>
            <a:off x="1402080" y="4267200"/>
            <a:ext cx="731520" cy="731520"/>
          </a:xfrm>
          <a:prstGeom prst="ellipse">
            <a:avLst/>
          </a:prstGeom>
          <a:solidFill>
            <a:srgbClr val="0D7377"/>
          </a:solidFill>
          <a:ln/>
        </p:spPr>
        <p:txBody>
          <a:bodyPr/>
          <a:lstStyle/>
          <a:p>
            <a:endParaRPr lang="en-SA" sz="2400"/>
          </a:p>
        </p:txBody>
      </p:sp>
      <p:sp>
        <p:nvSpPr>
          <p:cNvPr id="26" name="Text 24"/>
          <p:cNvSpPr/>
          <p:nvPr/>
        </p:nvSpPr>
        <p:spPr>
          <a:xfrm>
            <a:off x="1402080" y="4267200"/>
            <a:ext cx="73152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667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5</a:t>
            </a:r>
            <a:endParaRPr lang="en-US" sz="2667" dirty="0"/>
          </a:p>
        </p:txBody>
      </p:sp>
      <p:sp>
        <p:nvSpPr>
          <p:cNvPr id="27" name="Text 25"/>
          <p:cNvSpPr/>
          <p:nvPr/>
        </p:nvSpPr>
        <p:spPr>
          <a:xfrm>
            <a:off x="609600" y="5120640"/>
            <a:ext cx="2377440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733" b="1" dirty="0">
                <a:solidFill>
                  <a:srgbClr val="1E29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Analysis</a:t>
            </a:r>
            <a:endParaRPr lang="en-US" sz="1733" dirty="0"/>
          </a:p>
        </p:txBody>
      </p:sp>
      <p:sp>
        <p:nvSpPr>
          <p:cNvPr id="28" name="Text 26"/>
          <p:cNvSpPr/>
          <p:nvPr/>
        </p:nvSpPr>
        <p:spPr>
          <a:xfrm>
            <a:off x="609600" y="5547360"/>
            <a:ext cx="237744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rgbClr val="3341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Statistical testing, clustering, differential expression, enrichment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3352800" y="4084320"/>
            <a:ext cx="2621280" cy="237744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SA" sz="2400"/>
          </a:p>
        </p:txBody>
      </p:sp>
      <p:sp>
        <p:nvSpPr>
          <p:cNvPr id="30" name="Shape 28"/>
          <p:cNvSpPr/>
          <p:nvPr/>
        </p:nvSpPr>
        <p:spPr>
          <a:xfrm>
            <a:off x="4267200" y="4267200"/>
            <a:ext cx="731520" cy="731520"/>
          </a:xfrm>
          <a:prstGeom prst="ellipse">
            <a:avLst/>
          </a:prstGeom>
          <a:solidFill>
            <a:srgbClr val="0D7377"/>
          </a:solidFill>
          <a:ln/>
        </p:spPr>
        <p:txBody>
          <a:bodyPr/>
          <a:lstStyle/>
          <a:p>
            <a:endParaRPr lang="en-SA" sz="2400"/>
          </a:p>
        </p:txBody>
      </p:sp>
      <p:sp>
        <p:nvSpPr>
          <p:cNvPr id="31" name="Text 29"/>
          <p:cNvSpPr/>
          <p:nvPr/>
        </p:nvSpPr>
        <p:spPr>
          <a:xfrm>
            <a:off x="4267200" y="4267200"/>
            <a:ext cx="73152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667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6</a:t>
            </a:r>
            <a:endParaRPr lang="en-US" sz="2667" dirty="0"/>
          </a:p>
        </p:txBody>
      </p:sp>
      <p:sp>
        <p:nvSpPr>
          <p:cNvPr id="32" name="Text 30"/>
          <p:cNvSpPr/>
          <p:nvPr/>
        </p:nvSpPr>
        <p:spPr>
          <a:xfrm>
            <a:off x="3474720" y="5120640"/>
            <a:ext cx="2377440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733" b="1" dirty="0">
                <a:solidFill>
                  <a:srgbClr val="1E29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Interpretation</a:t>
            </a:r>
            <a:endParaRPr lang="en-US" sz="1733" dirty="0"/>
          </a:p>
        </p:txBody>
      </p:sp>
      <p:sp>
        <p:nvSpPr>
          <p:cNvPr id="33" name="Text 31"/>
          <p:cNvSpPr/>
          <p:nvPr/>
        </p:nvSpPr>
        <p:spPr>
          <a:xfrm>
            <a:off x="3474720" y="5547360"/>
            <a:ext cx="237744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rgbClr val="3341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Biological context, pathway analysis, literature integration</a:t>
            </a:r>
            <a:endParaRPr lang="en-US" sz="1400" dirty="0"/>
          </a:p>
        </p:txBody>
      </p:sp>
      <p:sp>
        <p:nvSpPr>
          <p:cNvPr id="34" name="Shape 32"/>
          <p:cNvSpPr/>
          <p:nvPr/>
        </p:nvSpPr>
        <p:spPr>
          <a:xfrm>
            <a:off x="6217920" y="4084320"/>
            <a:ext cx="2621280" cy="237744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SA" sz="2400"/>
          </a:p>
        </p:txBody>
      </p:sp>
      <p:sp>
        <p:nvSpPr>
          <p:cNvPr id="35" name="Shape 33"/>
          <p:cNvSpPr/>
          <p:nvPr/>
        </p:nvSpPr>
        <p:spPr>
          <a:xfrm>
            <a:off x="7132320" y="4267200"/>
            <a:ext cx="731520" cy="731520"/>
          </a:xfrm>
          <a:prstGeom prst="ellipse">
            <a:avLst/>
          </a:prstGeom>
          <a:solidFill>
            <a:srgbClr val="0D7377"/>
          </a:solidFill>
          <a:ln/>
        </p:spPr>
        <p:txBody>
          <a:bodyPr/>
          <a:lstStyle/>
          <a:p>
            <a:endParaRPr lang="en-SA" sz="2400"/>
          </a:p>
        </p:txBody>
      </p:sp>
      <p:sp>
        <p:nvSpPr>
          <p:cNvPr id="36" name="Text 34"/>
          <p:cNvSpPr/>
          <p:nvPr/>
        </p:nvSpPr>
        <p:spPr>
          <a:xfrm>
            <a:off x="7132320" y="4267200"/>
            <a:ext cx="73152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667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7</a:t>
            </a:r>
            <a:endParaRPr lang="en-US" sz="2667" dirty="0"/>
          </a:p>
        </p:txBody>
      </p:sp>
      <p:sp>
        <p:nvSpPr>
          <p:cNvPr id="37" name="Text 35"/>
          <p:cNvSpPr/>
          <p:nvPr/>
        </p:nvSpPr>
        <p:spPr>
          <a:xfrm>
            <a:off x="6339840" y="5120640"/>
            <a:ext cx="2377440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733" b="1" dirty="0">
                <a:solidFill>
                  <a:srgbClr val="1E29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Visualization</a:t>
            </a:r>
            <a:endParaRPr lang="en-US" sz="1733" dirty="0"/>
          </a:p>
        </p:txBody>
      </p:sp>
      <p:sp>
        <p:nvSpPr>
          <p:cNvPr id="38" name="Text 36"/>
          <p:cNvSpPr/>
          <p:nvPr/>
        </p:nvSpPr>
        <p:spPr>
          <a:xfrm>
            <a:off x="6339840" y="5547360"/>
            <a:ext cx="237744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rgbClr val="3341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Plots, heatmaps, genome browsers, interactive dashboards</a:t>
            </a:r>
            <a:endParaRPr lang="en-US" sz="1400" dirty="0"/>
          </a:p>
        </p:txBody>
      </p:sp>
      <p:sp>
        <p:nvSpPr>
          <p:cNvPr id="39" name="Shape 37"/>
          <p:cNvSpPr/>
          <p:nvPr/>
        </p:nvSpPr>
        <p:spPr>
          <a:xfrm>
            <a:off x="9083040" y="4084320"/>
            <a:ext cx="2621280" cy="237744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25400" dir="81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SA" sz="2400"/>
          </a:p>
        </p:txBody>
      </p:sp>
      <p:sp>
        <p:nvSpPr>
          <p:cNvPr id="40" name="Shape 38"/>
          <p:cNvSpPr/>
          <p:nvPr/>
        </p:nvSpPr>
        <p:spPr>
          <a:xfrm>
            <a:off x="9997440" y="4267200"/>
            <a:ext cx="731520" cy="731520"/>
          </a:xfrm>
          <a:prstGeom prst="ellipse">
            <a:avLst/>
          </a:prstGeom>
          <a:solidFill>
            <a:srgbClr val="0D7377"/>
          </a:solidFill>
          <a:ln/>
        </p:spPr>
        <p:txBody>
          <a:bodyPr/>
          <a:lstStyle/>
          <a:p>
            <a:endParaRPr lang="en-SA" sz="2400"/>
          </a:p>
        </p:txBody>
      </p:sp>
      <p:sp>
        <p:nvSpPr>
          <p:cNvPr id="41" name="Text 39"/>
          <p:cNvSpPr/>
          <p:nvPr/>
        </p:nvSpPr>
        <p:spPr>
          <a:xfrm>
            <a:off x="9997440" y="4267200"/>
            <a:ext cx="73152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667" b="1" dirty="0">
                <a:solidFill>
                  <a:srgbClr val="FFFFFF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8</a:t>
            </a:r>
            <a:endParaRPr lang="en-US" sz="2667" dirty="0"/>
          </a:p>
        </p:txBody>
      </p:sp>
      <p:sp>
        <p:nvSpPr>
          <p:cNvPr id="42" name="Text 40"/>
          <p:cNvSpPr/>
          <p:nvPr/>
        </p:nvSpPr>
        <p:spPr>
          <a:xfrm>
            <a:off x="9204960" y="5120640"/>
            <a:ext cx="2377440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733" b="1" dirty="0">
                <a:solidFill>
                  <a:srgbClr val="1E293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Reporting</a:t>
            </a:r>
            <a:endParaRPr lang="en-US" sz="1733" dirty="0"/>
          </a:p>
        </p:txBody>
      </p:sp>
      <p:sp>
        <p:nvSpPr>
          <p:cNvPr id="43" name="Text 41"/>
          <p:cNvSpPr/>
          <p:nvPr/>
        </p:nvSpPr>
        <p:spPr>
          <a:xfrm>
            <a:off x="9204960" y="5547360"/>
            <a:ext cx="237744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rgbClr val="33415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Reproducible documentation, data deposition, publication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CB3AB4-0515-EF30-DB10-3B9A68E8FD6B}"/>
              </a:ext>
            </a:extLst>
          </p:cNvPr>
          <p:cNvSpPr txBox="1"/>
          <p:nvPr/>
        </p:nvSpPr>
        <p:spPr>
          <a:xfrm>
            <a:off x="509847" y="6450677"/>
            <a:ext cx="287778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333" dirty="0"/>
              <a:t>KAUST Bioinformatics Platform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Datasets schema diagram">
            <a:extLst>
              <a:ext uri="{FF2B5EF4-FFF2-40B4-BE49-F238E27FC236}">
                <a16:creationId xmlns:a16="http://schemas.microsoft.com/office/drawing/2014/main" id="{AB660E4E-A50D-9F9A-228E-37C030E862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A"/>
          </a:p>
        </p:txBody>
      </p:sp>
      <p:sp>
        <p:nvSpPr>
          <p:cNvPr id="8" name="AutoShape 4" descr="Datasets schema diagram">
            <a:extLst>
              <a:ext uri="{FF2B5EF4-FFF2-40B4-BE49-F238E27FC236}">
                <a16:creationId xmlns:a16="http://schemas.microsoft.com/office/drawing/2014/main" id="{36F5AEE4-E500-4EF7-3793-C249665962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E1CD08-071B-8F08-BC4C-C5A64C6A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57" y="547991"/>
            <a:ext cx="4743846" cy="2282516"/>
          </a:xfrm>
          <a:prstGeom prst="rect">
            <a:avLst/>
          </a:prstGeom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7FCC651F-30A5-DFEF-F8F9-8C160252111F}"/>
              </a:ext>
            </a:extLst>
          </p:cNvPr>
          <p:cNvSpPr/>
          <p:nvPr/>
        </p:nvSpPr>
        <p:spPr>
          <a:xfrm>
            <a:off x="205635" y="139235"/>
            <a:ext cx="1072896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SA" sz="4000" dirty="0"/>
              <a:t>Biological resources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1CD0E6-CCD6-B239-3B1E-840FFA4BF6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" t="14126" r="57563"/>
          <a:stretch>
            <a:fillRect/>
          </a:stretch>
        </p:blipFill>
        <p:spPr>
          <a:xfrm>
            <a:off x="1739538" y="2298487"/>
            <a:ext cx="2853508" cy="2369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E0F2B1-2B11-2CD8-8E4A-B4983E279C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264"/>
          <a:stretch>
            <a:fillRect/>
          </a:stretch>
        </p:blipFill>
        <p:spPr>
          <a:xfrm>
            <a:off x="514222" y="5026002"/>
            <a:ext cx="5429378" cy="15210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754525-1D2D-155B-C10F-BDC89AF8AB72}"/>
              </a:ext>
            </a:extLst>
          </p:cNvPr>
          <p:cNvSpPr txBox="1"/>
          <p:nvPr/>
        </p:nvSpPr>
        <p:spPr>
          <a:xfrm>
            <a:off x="205635" y="4667521"/>
            <a:ext cx="62818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refseq</a:t>
            </a:r>
            <a:r>
              <a:rPr lang="en-US" sz="1600" dirty="0">
                <a:solidFill>
                  <a:srgbClr val="000000"/>
                </a:solidFill>
                <a:effectLst/>
                <a:latin typeface="Helvetica" pitchFamily="2" charset="0"/>
              </a:rPr>
              <a:t>: </a:t>
            </a:r>
            <a:r>
              <a:rPr lang="en-US" sz="1600" dirty="0">
                <a:solidFill>
                  <a:srgbClr val="000000"/>
                </a:solidFill>
                <a:effectLst/>
                <a:latin typeface="Helvetica" pitchFamily="2" charset="0"/>
                <a:hlinkClick r:id="rId5"/>
              </a:rPr>
              <a:t>https://www.ncbi.nlm.nih.gov/refseq/</a:t>
            </a:r>
            <a:endParaRPr lang="en-US" sz="16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D3CF45-D1FA-9E63-3B5A-56FB2E54CF16}"/>
              </a:ext>
            </a:extLst>
          </p:cNvPr>
          <p:cNvSpPr txBox="1"/>
          <p:nvPr/>
        </p:nvSpPr>
        <p:spPr>
          <a:xfrm>
            <a:off x="434235" y="1404367"/>
            <a:ext cx="66088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Genbank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: 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hlinkClick r:id="rId6"/>
              </a:rPr>
              <a:t>https://www.ncbi.nlm.nih.gov/genbank/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en-US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 annotated collection of all publicly available DNA sequences</a:t>
            </a:r>
            <a:endParaRPr lang="en-SA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73D026-4F8C-A399-8303-9DC69605B550}"/>
              </a:ext>
            </a:extLst>
          </p:cNvPr>
          <p:cNvSpPr txBox="1"/>
          <p:nvPr/>
        </p:nvSpPr>
        <p:spPr>
          <a:xfrm>
            <a:off x="7874212" y="2656114"/>
            <a:ext cx="3803566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Ensembl</a:t>
            </a:r>
            <a:r>
              <a:rPr lang="en-US" sz="1600" dirty="0">
                <a:solidFill>
                  <a:srgbClr val="000000"/>
                </a:solidFill>
                <a:effectLst/>
                <a:latin typeface="Helvetica" pitchFamily="2" charset="0"/>
              </a:rPr>
              <a:t>: </a:t>
            </a:r>
            <a:r>
              <a:rPr lang="en-US" sz="1600" dirty="0">
                <a:solidFill>
                  <a:srgbClr val="000000"/>
                </a:solidFill>
                <a:effectLst/>
                <a:latin typeface="Helvetica" pitchFamily="2" charset="0"/>
                <a:hlinkClick r:id="rId7"/>
              </a:rPr>
              <a:t>https://www.ensembl.org</a:t>
            </a:r>
            <a:endParaRPr lang="en-US" sz="16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>
              <a:buNone/>
            </a:pPr>
            <a:endParaRPr lang="en-US" sz="16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Helvetica" pitchFamily="2" charset="0"/>
              </a:rPr>
              <a:t>What It Contains</a:t>
            </a:r>
          </a:p>
          <a:p>
            <a:pPr>
              <a:buNone/>
            </a:pPr>
            <a:r>
              <a:rPr lang="en-US" sz="1600" dirty="0">
                <a:solidFill>
                  <a:srgbClr val="1B79FF"/>
                </a:solidFill>
                <a:effectLst/>
                <a:latin typeface="Helvetica" pitchFamily="2" charset="0"/>
              </a:rPr>
              <a:t>• </a:t>
            </a:r>
            <a:r>
              <a:rPr lang="en-US" sz="1600" dirty="0">
                <a:solidFill>
                  <a:srgbClr val="000000"/>
                </a:solidFill>
                <a:effectLst/>
                <a:latin typeface="Helvetica" pitchFamily="2" charset="0"/>
              </a:rPr>
              <a:t>Genome assemblies</a:t>
            </a:r>
          </a:p>
          <a:p>
            <a:pPr>
              <a:buNone/>
            </a:pPr>
            <a:r>
              <a:rPr lang="en-US" sz="1600" dirty="0">
                <a:solidFill>
                  <a:srgbClr val="1B79FF"/>
                </a:solidFill>
                <a:effectLst/>
                <a:latin typeface="Helvetica" pitchFamily="2" charset="0"/>
              </a:rPr>
              <a:t>• </a:t>
            </a:r>
            <a:r>
              <a:rPr lang="en-US" sz="1600" dirty="0">
                <a:solidFill>
                  <a:srgbClr val="000000"/>
                </a:solidFill>
                <a:effectLst/>
                <a:latin typeface="Helvetica" pitchFamily="2" charset="0"/>
              </a:rPr>
              <a:t>Gene annotations</a:t>
            </a:r>
          </a:p>
          <a:p>
            <a:pPr>
              <a:buNone/>
            </a:pPr>
            <a:r>
              <a:rPr lang="en-US" sz="1600" dirty="0">
                <a:solidFill>
                  <a:srgbClr val="1B79FF"/>
                </a:solidFill>
                <a:effectLst/>
                <a:latin typeface="Helvetica" pitchFamily="2" charset="0"/>
              </a:rPr>
              <a:t>• </a:t>
            </a:r>
            <a:r>
              <a:rPr lang="en-US" sz="1600" dirty="0">
                <a:solidFill>
                  <a:srgbClr val="000000"/>
                </a:solidFill>
                <a:effectLst/>
                <a:latin typeface="Helvetica" pitchFamily="2" charset="0"/>
              </a:rPr>
              <a:t>Comparative genomics</a:t>
            </a:r>
          </a:p>
          <a:p>
            <a:pPr>
              <a:buNone/>
            </a:pPr>
            <a:r>
              <a:rPr lang="en-US" sz="1600" dirty="0">
                <a:solidFill>
                  <a:srgbClr val="1B79FF"/>
                </a:solidFill>
                <a:effectLst/>
                <a:latin typeface="Helvetica" pitchFamily="2" charset="0"/>
              </a:rPr>
              <a:t>• </a:t>
            </a:r>
            <a:r>
              <a:rPr lang="en-US" sz="1600" dirty="0">
                <a:solidFill>
                  <a:srgbClr val="000000"/>
                </a:solidFill>
                <a:effectLst/>
                <a:latin typeface="Helvetica" pitchFamily="2" charset="0"/>
              </a:rPr>
              <a:t>Variation data</a:t>
            </a:r>
          </a:p>
          <a:p>
            <a:pPr>
              <a:buNone/>
            </a:pPr>
            <a:r>
              <a:rPr lang="en-US" sz="1600" dirty="0">
                <a:solidFill>
                  <a:srgbClr val="1B79FF"/>
                </a:solidFill>
                <a:effectLst/>
                <a:latin typeface="Helvetica" pitchFamily="2" charset="0"/>
              </a:rPr>
              <a:t>• </a:t>
            </a:r>
            <a:r>
              <a:rPr lang="en-US" sz="1600" dirty="0">
                <a:solidFill>
                  <a:srgbClr val="000000"/>
                </a:solidFill>
                <a:effectLst/>
                <a:latin typeface="Helvetica" pitchFamily="2" charset="0"/>
              </a:rPr>
              <a:t>Regulatory features</a:t>
            </a:r>
          </a:p>
          <a:p>
            <a:pPr>
              <a:buNone/>
            </a:pPr>
            <a:endParaRPr lang="en-US" sz="16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Helvetica" pitchFamily="2" charset="0"/>
              </a:rPr>
              <a:t>Useful For</a:t>
            </a:r>
          </a:p>
          <a:p>
            <a:pPr>
              <a:buNone/>
            </a:pPr>
            <a:r>
              <a:rPr lang="en-US" sz="1600" dirty="0">
                <a:solidFill>
                  <a:srgbClr val="1B79FF"/>
                </a:solidFill>
                <a:effectLst/>
                <a:latin typeface="Helvetica" pitchFamily="2" charset="0"/>
              </a:rPr>
              <a:t>• </a:t>
            </a:r>
            <a:r>
              <a:rPr lang="en-US" sz="1600" dirty="0">
                <a:solidFill>
                  <a:srgbClr val="000000"/>
                </a:solidFill>
                <a:effectLst/>
                <a:latin typeface="Helvetica" pitchFamily="2" charset="0"/>
              </a:rPr>
              <a:t>Downloading reference genomes</a:t>
            </a:r>
          </a:p>
          <a:p>
            <a:pPr>
              <a:buNone/>
            </a:pPr>
            <a:r>
              <a:rPr lang="en-US" sz="1600" dirty="0">
                <a:solidFill>
                  <a:srgbClr val="1B79FF"/>
                </a:solidFill>
                <a:effectLst/>
                <a:latin typeface="Helvetica" pitchFamily="2" charset="0"/>
              </a:rPr>
              <a:t>• </a:t>
            </a:r>
            <a:r>
              <a:rPr lang="en-US" sz="1600" dirty="0">
                <a:solidFill>
                  <a:srgbClr val="000000"/>
                </a:solidFill>
                <a:effectLst/>
                <a:latin typeface="Helvetica" pitchFamily="2" charset="0"/>
              </a:rPr>
              <a:t>Gene/transcript information</a:t>
            </a:r>
          </a:p>
          <a:p>
            <a:pPr>
              <a:buNone/>
            </a:pPr>
            <a:r>
              <a:rPr lang="en-US" sz="1600" dirty="0">
                <a:solidFill>
                  <a:srgbClr val="1B79FF"/>
                </a:solidFill>
                <a:effectLst/>
                <a:latin typeface="Helvetica" pitchFamily="2" charset="0"/>
              </a:rPr>
              <a:t>• </a:t>
            </a:r>
            <a:r>
              <a:rPr lang="en-US" sz="1600" dirty="0">
                <a:solidFill>
                  <a:srgbClr val="000000"/>
                </a:solidFill>
                <a:effectLst/>
                <a:latin typeface="Helvetica" pitchFamily="2" charset="0"/>
              </a:rPr>
              <a:t>Ortholog identification</a:t>
            </a:r>
          </a:p>
          <a:p>
            <a:pPr>
              <a:buNone/>
            </a:pPr>
            <a:r>
              <a:rPr lang="en-US" sz="1600" dirty="0">
                <a:solidFill>
                  <a:srgbClr val="1B79FF"/>
                </a:solidFill>
                <a:effectLst/>
                <a:latin typeface="Helvetica" pitchFamily="2" charset="0"/>
              </a:rPr>
              <a:t>• </a:t>
            </a:r>
            <a:r>
              <a:rPr lang="en-US" sz="1600" dirty="0">
                <a:solidFill>
                  <a:srgbClr val="000000"/>
                </a:solidFill>
                <a:effectLst/>
                <a:latin typeface="Helvetica" pitchFamily="2" charset="0"/>
              </a:rPr>
              <a:t>Variant annotation (VEP)</a:t>
            </a:r>
          </a:p>
          <a:p>
            <a:pPr>
              <a:buNone/>
            </a:pPr>
            <a:endParaRPr lang="en-US" sz="16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b="1" dirty="0" err="1"/>
              <a:t>BioMart</a:t>
            </a:r>
            <a:r>
              <a:rPr lang="en-US" dirty="0"/>
              <a:t> tool for advanced queries</a:t>
            </a:r>
            <a:endParaRPr lang="en-US" sz="16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647187-32F5-AC98-1F45-D54CEA8F6C10}"/>
              </a:ext>
            </a:extLst>
          </p:cNvPr>
          <p:cNvSpPr txBox="1"/>
          <p:nvPr/>
        </p:nvSpPr>
        <p:spPr>
          <a:xfrm>
            <a:off x="509847" y="6450677"/>
            <a:ext cx="287778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333" dirty="0"/>
              <a:t>KAUST Bioinformatics Platform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6539E8-D7C4-1302-071F-F203B5528F8A}"/>
              </a:ext>
            </a:extLst>
          </p:cNvPr>
          <p:cNvSpPr txBox="1"/>
          <p:nvPr/>
        </p:nvSpPr>
        <p:spPr>
          <a:xfrm>
            <a:off x="205635" y="870755"/>
            <a:ext cx="906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sz="2400" b="1" dirty="0"/>
              <a:t>NCBI</a:t>
            </a:r>
          </a:p>
        </p:txBody>
      </p:sp>
    </p:spTree>
    <p:extLst>
      <p:ext uri="{BB962C8B-B14F-4D97-AF65-F5344CB8AC3E}">
        <p14:creationId xmlns:p14="http://schemas.microsoft.com/office/powerpoint/2010/main" val="1794282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2AE28C-BEB7-53E9-BFD4-835225EE9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8" y="842608"/>
            <a:ext cx="7772400" cy="5895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09CAE2-7698-A457-ED11-AF49F1A1D876}"/>
              </a:ext>
            </a:extLst>
          </p:cNvPr>
          <p:cNvSpPr txBox="1"/>
          <p:nvPr/>
        </p:nvSpPr>
        <p:spPr>
          <a:xfrm>
            <a:off x="277809" y="20682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2000" b="1" dirty="0"/>
              <a:t>Open NCBI</a:t>
            </a:r>
            <a:r>
              <a:rPr lang="en-SA" sz="2000" dirty="0"/>
              <a:t>: </a:t>
            </a:r>
            <a:r>
              <a:rPr lang="en-SA" sz="2000" dirty="0">
                <a:hlinkClick r:id="rId3"/>
              </a:rPr>
              <a:t>https://www.ncbi.nlm.nih.gov/datasets/</a:t>
            </a:r>
            <a:endParaRPr lang="en-SA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F7954-48B7-F7B9-923C-72D56B1B2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597" y="119743"/>
            <a:ext cx="5101765" cy="2238697"/>
          </a:xfrm>
          <a:prstGeom prst="rect">
            <a:avLst/>
          </a:prstGeom>
        </p:spPr>
      </p:pic>
      <p:sp>
        <p:nvSpPr>
          <p:cNvPr id="6" name="AutoShape 2" descr="Datasets schema diagram">
            <a:extLst>
              <a:ext uri="{FF2B5EF4-FFF2-40B4-BE49-F238E27FC236}">
                <a16:creationId xmlns:a16="http://schemas.microsoft.com/office/drawing/2014/main" id="{78D1D378-A4B5-AC6C-B19E-F01AEEB3AB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3E2AF-0866-2157-772B-583ECBAE8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3090" y="2567987"/>
            <a:ext cx="4344955" cy="429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66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38F91D-6BFC-0DB9-0C10-94CA5151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99" y="1496115"/>
            <a:ext cx="8584049" cy="4086171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A6F49E98-9BC0-8E93-C5A8-118A06431A86}"/>
              </a:ext>
            </a:extLst>
          </p:cNvPr>
          <p:cNvSpPr/>
          <p:nvPr/>
        </p:nvSpPr>
        <p:spPr>
          <a:xfrm>
            <a:off x="731520" y="426720"/>
            <a:ext cx="1072896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3733" b="1" dirty="0">
                <a:solidFill>
                  <a:srgbClr val="1E293B"/>
                </a:solidFill>
                <a:latin typeface="Georgia" pitchFamily="34" charset="0"/>
              </a:rPr>
              <a:t>Obtaining data from NCBI</a:t>
            </a:r>
            <a:endParaRPr lang="en-US" sz="373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5A94B-4F22-D6E6-9380-7DA5B0A91DFB}"/>
              </a:ext>
            </a:extLst>
          </p:cNvPr>
          <p:cNvSpPr txBox="1"/>
          <p:nvPr/>
        </p:nvSpPr>
        <p:spPr>
          <a:xfrm>
            <a:off x="6801634" y="6061948"/>
            <a:ext cx="4920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sz="2400" b="1" dirty="0">
                <a:solidFill>
                  <a:schemeClr val="accent3"/>
                </a:solidFill>
              </a:rPr>
              <a:t>Instructionsto use datasets: Lab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D9549-6035-F954-22A4-97B32FFF7E12}"/>
              </a:ext>
            </a:extLst>
          </p:cNvPr>
          <p:cNvSpPr txBox="1"/>
          <p:nvPr/>
        </p:nvSpPr>
        <p:spPr>
          <a:xfrm>
            <a:off x="509847" y="6450677"/>
            <a:ext cx="287778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1333" dirty="0"/>
              <a:t>KAUST Bioinformatics Platform</a:t>
            </a:r>
          </a:p>
        </p:txBody>
      </p:sp>
    </p:spTree>
    <p:extLst>
      <p:ext uri="{BB962C8B-B14F-4D97-AF65-F5344CB8AC3E}">
        <p14:creationId xmlns:p14="http://schemas.microsoft.com/office/powerpoint/2010/main" val="1166738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624F34-B836-112F-033F-E613333928D8}"/>
              </a:ext>
            </a:extLst>
          </p:cNvPr>
          <p:cNvSpPr txBox="1"/>
          <p:nvPr/>
        </p:nvSpPr>
        <p:spPr>
          <a:xfrm>
            <a:off x="394571" y="404057"/>
            <a:ext cx="72337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 err="1">
                <a:solidFill>
                  <a:srgbClr val="000000"/>
                </a:solidFill>
                <a:effectLst/>
                <a:latin typeface="Luxi Sans"/>
              </a:rPr>
              <a:t>Ensembl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Luxi Sans"/>
              </a:rPr>
              <a:t>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Luxi Sans"/>
                <a:hlinkClick r:id="rId2"/>
              </a:rPr>
              <a:t>https://ensembl.org?redirect=no</a:t>
            </a:r>
            <a:endParaRPr lang="en-US" sz="2800" b="0" i="0" dirty="0">
              <a:solidFill>
                <a:srgbClr val="000000"/>
              </a:solidFill>
              <a:effectLst/>
              <a:latin typeface="Luxi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F8020-A87D-DD79-86E5-6F32741802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713"/>
          <a:stretch>
            <a:fillRect/>
          </a:stretch>
        </p:blipFill>
        <p:spPr>
          <a:xfrm>
            <a:off x="1069931" y="1265129"/>
            <a:ext cx="7045637" cy="5188814"/>
          </a:xfrm>
          <a:prstGeom prst="rect">
            <a:avLst/>
          </a:prstGeom>
        </p:spPr>
      </p:pic>
      <p:sp>
        <p:nvSpPr>
          <p:cNvPr id="5" name="5-Point Star 4">
            <a:extLst>
              <a:ext uri="{FF2B5EF4-FFF2-40B4-BE49-F238E27FC236}">
                <a16:creationId xmlns:a16="http://schemas.microsoft.com/office/drawing/2014/main" id="{F1AA6589-23C2-C981-44FD-0BA92829BE02}"/>
              </a:ext>
            </a:extLst>
          </p:cNvPr>
          <p:cNvSpPr/>
          <p:nvPr/>
        </p:nvSpPr>
        <p:spPr>
          <a:xfrm>
            <a:off x="3043824" y="1415440"/>
            <a:ext cx="576198" cy="526093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318996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318</Words>
  <Application>Microsoft Macintosh PowerPoint</Application>
  <PresentationFormat>Widescreen</PresentationFormat>
  <Paragraphs>68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Aptos</vt:lpstr>
      <vt:lpstr>Aptos Display</vt:lpstr>
      <vt:lpstr>Arial</vt:lpstr>
      <vt:lpstr>Arial</vt:lpstr>
      <vt:lpstr>Calibri</vt:lpstr>
      <vt:lpstr>Georgia</vt:lpstr>
      <vt:lpstr>Helvetica</vt:lpstr>
      <vt:lpstr>Luxi Sans</vt:lpstr>
      <vt:lpstr>Office Theme</vt:lpstr>
      <vt:lpstr>Introduction to Applied Bioinformatics - day2</vt:lpstr>
      <vt:lpstr>Recap of day1</vt:lpstr>
      <vt:lpstr>Agenda for day2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Husen Umer</dc:creator>
  <cp:lastModifiedBy>Husen Umer</cp:lastModifiedBy>
  <cp:revision>62</cp:revision>
  <dcterms:created xsi:type="dcterms:W3CDTF">2026-02-08T20:41:48Z</dcterms:created>
  <dcterms:modified xsi:type="dcterms:W3CDTF">2026-02-09T02:42:01Z</dcterms:modified>
</cp:coreProperties>
</file>